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73" r:id="rId13"/>
    <p:sldId id="274" r:id="rId14"/>
    <p:sldId id="275" r:id="rId15"/>
    <p:sldId id="276" r:id="rId16"/>
    <p:sldId id="267" r:id="rId17"/>
    <p:sldId id="269" r:id="rId18"/>
    <p:sldId id="270" r:id="rId19"/>
    <p:sldId id="271" r:id="rId20"/>
    <p:sldId id="272" r:id="rId21"/>
    <p:sldId id="258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7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1"/>
              </a:solidFill>
              <a:ln w="1270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2"/>
              </a:solidFill>
              <a:ln w="1270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15"/>
            <c:spPr>
              <a:solidFill>
                <a:schemeClr val="accent3"/>
              </a:solidFill>
              <a:ln w="1270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>
                  <a:lumMod val="75000"/>
                </a:schemeClr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027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aseline="0" dirty="0">
                <a:solidFill>
                  <a:schemeClr val="tx1"/>
                </a:solidFill>
                <a:latin typeface="Roboto" panose="02000000000000000000" pitchFamily="2" charset="0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32-47B3-B984-56D0F6CBE7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32-47B3-B984-56D0F6CBE7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32-47B3-B984-56D0F6CBE7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32-47B3-B984-56D0F6CBE78E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32-47B3-B984-56D0F6CBE7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32-47B3-B984-56D0F6CBE7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32-47B3-B984-56D0F6CBE7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32-47B3-B984-56D0F6CBE78E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B32-47B3-B984-56D0F6CBE7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B32-47B3-B984-56D0F6CBE7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B32-47B3-B984-56D0F6CBE7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B32-47B3-B984-56D0F6CBE78E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6D321-333F-B64E-BD22-75F1A6A3E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577A5-DB04-D14D-86AA-48C35FEEE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8AE2-5A70-8545-9BBD-5FFA416E962B}" type="datetimeFigureOut">
              <a:rPr lang="hu-HU" smtClean="0">
                <a:latin typeface="Roboto Regular" panose="02000000000000000000" pitchFamily="2" charset="0"/>
              </a:rPr>
              <a:t>2020. 09. 22.</a:t>
            </a:fld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72F1-D224-9945-8203-636614BBF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Roboto Regular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1B18-AF74-994F-9341-CB4589DF2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63E8-FABC-B849-8D54-C8293E42EC40}" type="slidenum">
              <a:rPr lang="hu-HU" smtClean="0">
                <a:latin typeface="Roboto Regular" panose="02000000000000000000" pitchFamily="2" charset="0"/>
              </a:rPr>
              <a:t>‹#›</a:t>
            </a:fld>
            <a:endParaRPr lang="hu-HU" dirty="0">
              <a:latin typeface="Roboto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5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9220DA22-E23F-2742-9DA2-94CAEFFF3319}" type="datetimeFigureOut">
              <a:rPr lang="hu-HU" smtClean="0"/>
              <a:pPr/>
              <a:t>2020. 09. 22.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panose="02000000000000000000" pitchFamily="2" charset="0"/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panose="02000000000000000000" pitchFamily="2" charset="0"/>
              </a:defRPr>
            </a:lvl1pPr>
          </a:lstStyle>
          <a:p>
            <a:fld id="{24217024-60A8-3B4E-A3D6-DC60ED2C9AB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0E3F-6C71-F64B-82B1-30DA2495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322683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100" b="1" i="0" baseline="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fld id="{666BD384-51CE-5844-8BE5-3B5DD89D5CA9}" type="datetime1">
              <a:rPr lang="hu-HU" smtClean="0"/>
              <a:t>2020. 09. 22.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03704369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4809925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36803282"/>
              </p:ext>
            </p:extLst>
          </p:nvPr>
        </p:nvGraphicFramePr>
        <p:xfrm>
          <a:off x="587052" y="84314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84314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219263"/>
            <a:ext cx="2861953" cy="33052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accent2"/>
                </a:solidFill>
                <a:latin typeface="Roboto Regular" panose="02000000000000000000" pitchFamily="2" charset="0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20907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7481E7-BE50-0E4C-820A-D8428B087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894493-418A-A440-9B8B-35704710AAC7}"/>
              </a:ext>
            </a:extLst>
          </p:cNvPr>
          <p:cNvSpPr/>
          <p:nvPr userDrawn="1"/>
        </p:nvSpPr>
        <p:spPr>
          <a:xfrm>
            <a:off x="2653422" y="1209959"/>
            <a:ext cx="4412396" cy="4515249"/>
          </a:xfrm>
          <a:prstGeom prst="roundRect">
            <a:avLst/>
          </a:prstGeom>
          <a:solidFill>
            <a:srgbClr val="E7E5E5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Roboto Regular" panose="02000000000000000000" pitchFamily="2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07976" y="1715472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07976" y="2539384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48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kép mel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9A570-81AF-1F44-8796-D9DA7F8BC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904" r="13466"/>
          <a:stretch/>
        </p:blipFill>
        <p:spPr>
          <a:xfrm>
            <a:off x="5712000" y="0"/>
            <a:ext cx="6480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B00EB-F320-1C42-8641-7BF53B50B5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7052" y="1078778"/>
            <a:ext cx="34828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Cím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FC1EA90-BFEE-6F48-ABFC-6AD7BD8B01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7052" y="1902690"/>
            <a:ext cx="3482830" cy="272138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80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togram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FC2A3-E4CF-B548-81F7-1EE6CF55374D}"/>
              </a:ext>
            </a:extLst>
          </p:cNvPr>
          <p:cNvSpPr txBox="1"/>
          <p:nvPr userDrawn="1"/>
        </p:nvSpPr>
        <p:spPr>
          <a:xfrm>
            <a:off x="2130929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359A7B-872A-1141-A51F-F4E780EFF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715" y="1338846"/>
            <a:ext cx="1270000" cy="127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51DF4B-4A01-9D48-943B-A8CB8F4CC1E9}"/>
              </a:ext>
            </a:extLst>
          </p:cNvPr>
          <p:cNvSpPr txBox="1"/>
          <p:nvPr userDrawn="1"/>
        </p:nvSpPr>
        <p:spPr>
          <a:xfrm>
            <a:off x="2130929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9CA49-00AE-CA43-8FE5-AF22921F13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715" y="2923679"/>
            <a:ext cx="1270000" cy="127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5339F2-7AFE-5C41-9A4F-26967ED48D54}"/>
              </a:ext>
            </a:extLst>
          </p:cNvPr>
          <p:cNvSpPr txBox="1"/>
          <p:nvPr userDrawn="1"/>
        </p:nvSpPr>
        <p:spPr>
          <a:xfrm>
            <a:off x="2130929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67872-E778-A542-98DB-F62972D182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5" y="4508512"/>
            <a:ext cx="1270000" cy="127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DABFFD-803A-F149-B372-762408F8667F}"/>
              </a:ext>
            </a:extLst>
          </p:cNvPr>
          <p:cNvSpPr txBox="1"/>
          <p:nvPr userDrawn="1"/>
        </p:nvSpPr>
        <p:spPr>
          <a:xfrm>
            <a:off x="5917797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BBEF7-8CC3-E548-B20E-E74F0278C87F}"/>
              </a:ext>
            </a:extLst>
          </p:cNvPr>
          <p:cNvSpPr txBox="1"/>
          <p:nvPr userDrawn="1"/>
        </p:nvSpPr>
        <p:spPr>
          <a:xfrm>
            <a:off x="5917797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F0F08-FE53-5F4A-8FA3-D043894D97B2}"/>
              </a:ext>
            </a:extLst>
          </p:cNvPr>
          <p:cNvSpPr txBox="1"/>
          <p:nvPr userDrawn="1"/>
        </p:nvSpPr>
        <p:spPr>
          <a:xfrm>
            <a:off x="5917797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F473A0-C7C6-BA4F-9248-A8B8293D94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30693" y="1338846"/>
            <a:ext cx="1278890" cy="12788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237FB2-535A-A64B-87D0-ABF0445FBA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30693" y="2923679"/>
            <a:ext cx="1295991" cy="1295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CFD087-069D-3F4A-8AE0-42AD0F6FE1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30693" y="4508512"/>
            <a:ext cx="1278890" cy="12788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8C5B75-E6C4-5646-9F01-E8330733DA3A}"/>
              </a:ext>
            </a:extLst>
          </p:cNvPr>
          <p:cNvSpPr txBox="1"/>
          <p:nvPr userDrawn="1"/>
        </p:nvSpPr>
        <p:spPr>
          <a:xfrm>
            <a:off x="9699134" y="13388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22683D-D290-204A-9694-F73B5E2C3DB1}"/>
              </a:ext>
            </a:extLst>
          </p:cNvPr>
          <p:cNvSpPr txBox="1"/>
          <p:nvPr userDrawn="1"/>
        </p:nvSpPr>
        <p:spPr>
          <a:xfrm>
            <a:off x="9699134" y="2923679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2DF900-B126-D648-BE05-E58B4364B4F8}"/>
              </a:ext>
            </a:extLst>
          </p:cNvPr>
          <p:cNvSpPr txBox="1"/>
          <p:nvPr userDrawn="1"/>
        </p:nvSpPr>
        <p:spPr>
          <a:xfrm>
            <a:off x="9699134" y="4508512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Roboto Regular" panose="02000000000000000000" pitchFamily="2" charset="0"/>
              </a:rPr>
              <a:t>Szöveg</a:t>
            </a:r>
          </a:p>
          <a:p>
            <a:r>
              <a:rPr lang="hu-HU" b="0" i="0" dirty="0">
                <a:latin typeface="Roboto Regular" panose="02000000000000000000" pitchFamily="2" charset="0"/>
              </a:rPr>
              <a:t>Szöveg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26FC99E-2ABB-D345-951C-602442A6794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12030" y="1338263"/>
            <a:ext cx="1278890" cy="12788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3AA92D-6D43-CD45-95D1-3F32F2644CE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12030" y="2923679"/>
            <a:ext cx="1278890" cy="12788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0C0E26-95A8-3D4F-883F-97C09D5C7CA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12030" y="4508512"/>
            <a:ext cx="1278890" cy="12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157E7E-E7FA-9449-9FD8-91DBCAE28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45C408F-371F-944A-B21E-B2F9AAAF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8C23168-2788-4349-BDFA-F091019A869C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B6A7DF-CE90-924C-9F94-64963986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597524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3607FE-6038-7B4D-B0E0-DF445257E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CC7237-6C61-0D43-9B05-D7149396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FD315C3A-3A22-FA44-87B5-9D2DB5C081BE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481D53-D64F-FF40-9EC2-ACC6F8EF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47282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A7C00-E457-C645-8AC7-AB66E6BD9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BFC74A-D5A9-B040-87AD-CCF381F1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407BA609-76BC-CF46-929C-C728AA0DF2A7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400CEA-B2CD-3D4A-B4D9-3B4754C4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15848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008C8A-4E16-6E48-A9D5-C1F5DB522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D380F4-3AAE-8B40-8CBF-E0AF923E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69C3EC-14FF-904D-89C2-746FFE80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24721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cap="none" baseline="0">
                <a:solidFill>
                  <a:schemeClr val="tx2"/>
                </a:solidFill>
                <a:latin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F673AC-CAE6-5945-B55F-B0BD4994E311}"/>
              </a:ext>
            </a:extLst>
          </p:cNvPr>
          <p:cNvSpPr txBox="1">
            <a:spLocks/>
          </p:cNvSpPr>
          <p:nvPr userDrawn="1"/>
        </p:nvSpPr>
        <p:spPr>
          <a:xfrm>
            <a:off x="3708400" y="2703708"/>
            <a:ext cx="5740400" cy="3880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400" kern="1200" cap="none" baseline="0">
                <a:solidFill>
                  <a:schemeClr val="tx2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i="0" baseline="0" dirty="0">
                <a:solidFill>
                  <a:schemeClr val="accent2"/>
                </a:solidFill>
              </a:rPr>
              <a:t>okosvaros</a:t>
            </a:r>
            <a:r>
              <a:rPr lang="en-US" b="1" i="0" baseline="0" dirty="0">
                <a:solidFill>
                  <a:schemeClr val="accent2"/>
                </a:solidFill>
              </a:rPr>
              <a:t>@djnkft.hu</a:t>
            </a:r>
            <a:endParaRPr lang="hu-HU" b="1" i="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BF7D04-7120-DF4E-91AF-FBC17D388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55D8A22-734E-0344-A350-C770474C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C9339B56-68AC-3848-A34E-2A973C200DA2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52728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57943"/>
            <a:ext cx="10515600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0AB209E-E4E2-314C-85BE-F6D151E8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1789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B077E2-9507-EB42-A30B-383B68519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A09CD22-6892-3E43-90A2-B81505DD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F0C37F8-3DE9-B046-AC4E-1CF00AF82378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954D4E-A6CE-C249-ADA5-1205900C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28809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60B43D-D00F-874A-9079-12D2348DC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A423A1-EDFC-324C-8DAE-697C37B2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369FAC3D-0F39-A84B-958A-44E18801F346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B01DCE-39F3-3B44-ACA4-1168D1A07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08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3722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2710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635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Roboto Regular" panose="02000000000000000000" pitchFamily="2" charset="0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17055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9416114"/>
              </p:ext>
            </p:extLst>
          </p:nvPr>
        </p:nvGraphicFramePr>
        <p:xfrm>
          <a:off x="838200" y="2089340"/>
          <a:ext cx="10610088" cy="2679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2522">
                  <a:extLst>
                    <a:ext uri="{9D8B030D-6E8A-4147-A177-3AD203B41FA5}">
                      <a16:colId xmlns:a16="http://schemas.microsoft.com/office/drawing/2014/main" val="239040534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4231816501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2652522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669830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4CC265-102A-F646-82FA-F069FB5BB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A4A524-713E-C548-B9C1-3F528020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8426" y="12696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 b="1" i="0" baseline="0">
                <a:solidFill>
                  <a:schemeClr val="accent2"/>
                </a:solidFill>
                <a:latin typeface="Roboto" panose="02000000000000000000" pitchFamily="2" charset="0"/>
              </a:defRPr>
            </a:lvl1pPr>
          </a:lstStyle>
          <a:p>
            <a:fld id="{93C1DEBC-BCC1-4845-8BBA-D5C284F0A69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3980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37C314-60DF-5B4A-A231-1A693640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52" y="127552"/>
            <a:ext cx="8483796" cy="365125"/>
          </a:xfrm>
          <a:prstGeom prst="rect">
            <a:avLst/>
          </a:prstGeom>
        </p:spPr>
        <p:txBody>
          <a:bodyPr/>
          <a:lstStyle>
            <a:lvl1pPr algn="l">
              <a:defRPr sz="1600" cap="all" baseline="0">
                <a:solidFill>
                  <a:schemeClr val="accent2"/>
                </a:solidFill>
                <a:latin typeface="Roboto Light" panose="02000000000000000000" pitchFamily="2" charset="0"/>
              </a:defRPr>
            </a:lvl1pPr>
          </a:lstStyle>
          <a:p>
            <a:r>
              <a:rPr lang="hu-HU" dirty="0"/>
              <a:t>Prezentáció címe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72167800"/>
              </p:ext>
            </p:extLst>
          </p:nvPr>
        </p:nvGraphicFramePr>
        <p:xfrm>
          <a:off x="7443728" y="1128155"/>
          <a:ext cx="3509396" cy="4476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CÍM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119249"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Roboto Regular" panose="02000000000000000000" pitchFamily="2" charset="0"/>
                        </a:rPr>
                        <a:t>adat</a:t>
                      </a:r>
                      <a:endParaRPr lang="hu-H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56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7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84" r:id="rId14"/>
    <p:sldLayoutId id="2147483691" r:id="rId15"/>
    <p:sldLayoutId id="2147483692" r:id="rId16"/>
    <p:sldLayoutId id="2147483680" r:id="rId17"/>
    <p:sldLayoutId id="2147483681" r:id="rId18"/>
    <p:sldLayoutId id="2147483679" r:id="rId19"/>
    <p:sldLayoutId id="2147483682" r:id="rId2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strike="noStrike" kern="1200" baseline="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30000"/>
        <a:buFont typeface="Wingdings" pitchFamily="2" charset="2"/>
        <a:buChar char="§"/>
        <a:defRPr sz="2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4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30000"/>
        <a:buFont typeface="Wingdings" pitchFamily="2" charset="2"/>
        <a:buChar char="§"/>
        <a:defRPr sz="18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Modern városok a digitális jólét felé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D1134-AB4D-F140-B09F-234FC98CF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Civitas sapiens - Okos város tudásközpont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9988A-C3B7-8F40-B9BE-08888967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2020.09.25.</a:t>
            </a:r>
          </a:p>
        </p:txBody>
      </p:sp>
    </p:spTree>
    <p:extLst>
      <p:ext uri="{BB962C8B-B14F-4D97-AF65-F5344CB8AC3E}">
        <p14:creationId xmlns:p14="http://schemas.microsoft.com/office/powerpoint/2010/main" val="321522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83B5D-B8E2-4041-96F7-CCD20991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0" y="1259886"/>
            <a:ext cx="10515600" cy="776288"/>
          </a:xfrm>
        </p:spPr>
        <p:txBody>
          <a:bodyPr>
            <a:normAutofit fontScale="90000"/>
          </a:bodyPr>
          <a:lstStyle/>
          <a:p>
            <a:pPr marL="263525"/>
            <a: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Az Piactér illeszkedése a kapcsolódó hazai kormányzati kezdeményezésekhez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piactér</a:t>
            </a:r>
          </a:p>
        </p:txBody>
      </p:sp>
      <p:graphicFrame>
        <p:nvGraphicFramePr>
          <p:cNvPr id="11" name="Táblázat 2">
            <a:extLst>
              <a:ext uri="{FF2B5EF4-FFF2-40B4-BE49-F238E27FC236}">
                <a16:creationId xmlns:a16="http://schemas.microsoft.com/office/drawing/2014/main" id="{8AB58DD1-E01B-42B5-85A9-1B8FA2CF9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82496"/>
              </p:ext>
            </p:extLst>
          </p:nvPr>
        </p:nvGraphicFramePr>
        <p:xfrm>
          <a:off x="2312894" y="2112613"/>
          <a:ext cx="7050534" cy="4043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0178">
                  <a:extLst>
                    <a:ext uri="{9D8B030D-6E8A-4147-A177-3AD203B41FA5}">
                      <a16:colId xmlns:a16="http://schemas.microsoft.com/office/drawing/2014/main" val="922638053"/>
                    </a:ext>
                  </a:extLst>
                </a:gridCol>
                <a:gridCol w="2350178">
                  <a:extLst>
                    <a:ext uri="{9D8B030D-6E8A-4147-A177-3AD203B41FA5}">
                      <a16:colId xmlns:a16="http://schemas.microsoft.com/office/drawing/2014/main" val="3158427436"/>
                    </a:ext>
                  </a:extLst>
                </a:gridCol>
                <a:gridCol w="2350178">
                  <a:extLst>
                    <a:ext uri="{9D8B030D-6E8A-4147-A177-3AD203B41FA5}">
                      <a16:colId xmlns:a16="http://schemas.microsoft.com/office/drawing/2014/main" val="2033608784"/>
                    </a:ext>
                  </a:extLst>
                </a:gridCol>
              </a:tblGrid>
              <a:tr h="1099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Lechner  Tudásközpont által létrehozott Okos Város Példatár</a:t>
                      </a:r>
                    </a:p>
                  </a:txBody>
                  <a:tcPr marL="105758" marR="105758" marT="52880" marB="5288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6AA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Digitális Jólét Program Civitas Sapiens Piactér</a:t>
                      </a:r>
                    </a:p>
                  </a:txBody>
                  <a:tcPr marL="105758" marR="105758" marT="52880" marB="528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6AA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Belügyminisztérium által koordinált Monor okos város mintaprojekt </a:t>
                      </a:r>
                    </a:p>
                  </a:txBody>
                  <a:tcPr marL="105758" marR="105758" marT="52880" marB="528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6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71950"/>
                  </a:ext>
                </a:extLst>
              </a:tr>
              <a:tr h="6026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prstClr val="black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Tudományos ismeretterjesztés </a:t>
                      </a:r>
                    </a:p>
                  </a:txBody>
                  <a:tcPr marL="105758" marR="105758" marT="52880" marB="5288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prstClr val="black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Állami validációs tér</a:t>
                      </a:r>
                    </a:p>
                  </a:txBody>
                  <a:tcPr marL="105758" marR="105758" marT="52880" marB="528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prstClr val="black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Termékkatalógus - közvetlen ajánlás</a:t>
                      </a:r>
                    </a:p>
                  </a:txBody>
                  <a:tcPr marL="105758" marR="105758" marT="52880" marB="528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343981"/>
                  </a:ext>
                </a:extLst>
              </a:tr>
              <a:tr h="2341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>
                          <a:solidFill>
                            <a:prstClr val="black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projektek rövid írásos bemutatása, a szolgáltatások, megvalósítók elérhetőségével</a:t>
                      </a:r>
                    </a:p>
                    <a:p>
                      <a:pPr algn="ctr"/>
                      <a:endParaRPr lang="hu-HU" sz="1600" i="1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05758" marR="105758" marT="52880" marB="5288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>
                          <a:solidFill>
                            <a:prstClr val="black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döntően hazai fejlesztésű termékek és fejlesztések jogi-, műszaki-, gazdasági- és társadalmi hatásainak vizsgálata, minőségbiztosítási rendszer</a:t>
                      </a:r>
                    </a:p>
                    <a:p>
                      <a:pPr algn="ctr"/>
                      <a:endParaRPr lang="hu-HU" sz="1600" i="1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05758" marR="105758" marT="52880" marB="528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>
                          <a:solidFill>
                            <a:prstClr val="black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</a:t>
                      </a:r>
                      <a:r>
                        <a:rPr kumimoji="0" lang="hu-HU" sz="160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eghatározott</a:t>
                      </a:r>
                      <a:r>
                        <a:rPr kumimoji="0" lang="hu-HU" sz="160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szolgáltatási kör, központi infrastruktúra biztosítása </a:t>
                      </a:r>
                    </a:p>
                    <a:p>
                      <a:pPr algn="ctr"/>
                      <a:endParaRPr lang="hu-HU" sz="1600" i="1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05758" marR="105758" marT="52880" marB="5288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74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43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részvételi kutatások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Okos város részvételi kutatás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0E203C-45CE-4F13-AB2E-DE08D370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Az </a:t>
            </a:r>
            <a:r>
              <a:rPr lang="hu-HU" dirty="0" err="1"/>
              <a:t>Edutus</a:t>
            </a:r>
            <a:r>
              <a:rPr lang="hu-HU" dirty="0"/>
              <a:t> Egyetem a Digitális Jólét Nonprofit Kft. bevonásával okos város fejlesztések megalapozása érdekében kutatási projektet valósít meg. </a:t>
            </a:r>
          </a:p>
          <a:p>
            <a:r>
              <a:rPr lang="hu-HU" dirty="0"/>
              <a:t>A kutatási projekt három helyszínen valósul meg, együttműködő partnerünk Balatonfüred Város Önkormányzata, Tata Város Önkormányzata és a Tatai Járás, valamint a Tokaj Borvidék területéhez tartozó 27 település (utóbbi a Tokaj Borvidék Fejlesztési Tanács koordinációjával).</a:t>
            </a:r>
          </a:p>
          <a:p>
            <a:r>
              <a:rPr lang="hu-HU" dirty="0"/>
              <a:t>A kutatás módszertana példa a hazai települések, térségek számára az okos város modell szerinti fejlesztések tervezéséhez.</a:t>
            </a:r>
          </a:p>
          <a:p>
            <a:r>
              <a:rPr lang="hu-HU" dirty="0"/>
              <a:t>A kutatás eredménye iránymutatás a kormányzati és önkormányzati döntéshozók számára a helyi igényeket, trendeket és megoldásra váró problémákat illetően.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426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részvételi kutatások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Okos város részvételi kutatás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0E203C-45CE-4F13-AB2E-DE08D370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kutatási program jelentős számú helyi polgár bevonásával valósul meg, amely módszertan önmagában szemléletformáló erővel bírhat.</a:t>
            </a:r>
          </a:p>
          <a:p>
            <a:r>
              <a:rPr lang="hu-HU" dirty="0"/>
              <a:t>Az okos város modell szerinti fejlesztések alapvető szempontja az erőforrások fenntartható használata, ezért a kutatási program fókuszában</a:t>
            </a:r>
          </a:p>
          <a:p>
            <a:r>
              <a:rPr lang="hu-HU" dirty="0"/>
              <a:t>a közlekedés, </a:t>
            </a:r>
          </a:p>
          <a:p>
            <a:r>
              <a:rPr lang="hu-HU" dirty="0"/>
              <a:t>a hulladékgazdálkodás és -hasznosítás, </a:t>
            </a:r>
          </a:p>
          <a:p>
            <a:r>
              <a:rPr lang="hu-HU" dirty="0"/>
              <a:t>a fenntartható vidékfejlesztés és </a:t>
            </a:r>
          </a:p>
          <a:p>
            <a:r>
              <a:rPr lang="hu-HU" dirty="0"/>
              <a:t>a fenntartható településüzemeltetés áll.</a:t>
            </a:r>
          </a:p>
        </p:txBody>
      </p:sp>
    </p:spTree>
    <p:extLst>
      <p:ext uri="{BB962C8B-B14F-4D97-AF65-F5344CB8AC3E}">
        <p14:creationId xmlns:p14="http://schemas.microsoft.com/office/powerpoint/2010/main" val="3898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részvételi kutatások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8"/>
            <a:ext cx="10515600" cy="776288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A megalapozó tanulmány eszközrendszere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0E203C-45CE-4F13-AB2E-DE08D370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797"/>
            <a:ext cx="10515600" cy="4016375"/>
          </a:xfrm>
        </p:spPr>
        <p:txBody>
          <a:bodyPr>
            <a:norm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1650" dirty="0">
                <a:solidFill>
                  <a:prstClr val="black"/>
                </a:solidFill>
              </a:rPr>
              <a:t>valamennyi kutatási helyszínen 20-25 mélyinterjú lefolytatása,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1650" dirty="0">
                <a:solidFill>
                  <a:prstClr val="black"/>
                </a:solidFill>
              </a:rPr>
              <a:t>a kiválasztott interjúalanyok különböző ágazatok helyi képviselői: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1650" dirty="0">
                <a:solidFill>
                  <a:prstClr val="black"/>
                </a:solidFill>
              </a:rPr>
              <a:t>önkormányzati és közigazgatási vezetők,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1650" dirty="0">
                <a:solidFill>
                  <a:prstClr val="black"/>
                </a:solidFill>
              </a:rPr>
              <a:t>helyi civil szervezetek képviselői,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1650" dirty="0">
                <a:solidFill>
                  <a:prstClr val="black"/>
                </a:solidFill>
              </a:rPr>
              <a:t>település- és térségfejlesztési szakemberek (főépítészek),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1650" dirty="0">
                <a:solidFill>
                  <a:prstClr val="black"/>
                </a:solidFill>
              </a:rPr>
              <a:t>szakértők a közlekedés, a rendészet, az egészségügy, a szociális ellátás (idősügy), a hulladékgazdálkodás, a turizmus, a kultúra, az oktatás, a helyi média területéről, valamint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1650" dirty="0">
                <a:solidFill>
                  <a:prstClr val="black"/>
                </a:solidFill>
              </a:rPr>
              <a:t>a helyszínekből adódóan a borász társadalom képviselői;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1650" dirty="0">
                <a:solidFill>
                  <a:prstClr val="black"/>
                </a:solidFill>
              </a:rPr>
              <a:t>a kutatási helyszínekre vonatkozó fejlesztési stratégiák okos város, valamint gazdasági- és környezeti fenntarthatóság szempontú feldolgozása;</a:t>
            </a:r>
          </a:p>
        </p:txBody>
      </p:sp>
    </p:spTree>
    <p:extLst>
      <p:ext uri="{BB962C8B-B14F-4D97-AF65-F5344CB8AC3E}">
        <p14:creationId xmlns:p14="http://schemas.microsoft.com/office/powerpoint/2010/main" val="176645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részvételi kutatások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738"/>
            <a:ext cx="10515600" cy="776288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A megalapozó tanulmány eszközrendszere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0E203C-45CE-4F13-AB2E-DE08D370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797"/>
            <a:ext cx="10515600" cy="4016375"/>
          </a:xfrm>
        </p:spPr>
        <p:txBody>
          <a:bodyPr>
            <a:norm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solidFill>
                  <a:prstClr val="black"/>
                </a:solidFill>
              </a:rPr>
              <a:t>a mélyinterjúk alapján online kérdőív kialakítása az alábbi tárgykörökben: internethasználat (közösségi média, tájékozódás), e-közigazgatási szolgáltatások használata, digitális technológiák - digitális bizalom, okos eszközök használata, közösségi tervezés, okos város modell ismerete, fenntartható fejlődés és környezeti fenntarthatóság, megosztásos gazdaság;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solidFill>
                  <a:prstClr val="black"/>
                </a:solidFill>
              </a:rPr>
              <a:t>valamennyi kutatási helyszínen 200-250 fő online kérdőíves megkérdezése célzott megkereséssel (a projekt helyi koordinátorai közreműködésével);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  <a:defRPr/>
            </a:pPr>
            <a:r>
              <a:rPr lang="hu-HU" sz="2000" dirty="0">
                <a:solidFill>
                  <a:prstClr val="black"/>
                </a:solidFill>
              </a:rPr>
              <a:t>probléma és megoldástérkép kialakítása a Digitális Jólét Nonprofit Kft. Civitas Sapiens Tudásközpont bevonásával.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127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részvételi kutatások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8"/>
            <a:ext cx="10515600" cy="776288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Helyszínek</a:t>
            </a:r>
          </a:p>
        </p:txBody>
      </p:sp>
      <p:pic>
        <p:nvPicPr>
          <p:cNvPr id="9" name="Kép 8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E0C8E467-57D1-4591-B7DC-0D85DA6BC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29" y="1244164"/>
            <a:ext cx="7427494" cy="45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DJPlab</a:t>
            </a:r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776288"/>
          </a:xfrm>
        </p:spPr>
        <p:txBody>
          <a:bodyPr>
            <a:normAutofit fontScale="90000"/>
          </a:bodyPr>
          <a:lstStyle/>
          <a:p>
            <a:r>
              <a:rPr lang="hu-HU" sz="4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DJPlab</a:t>
            </a:r>
            <a: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jövő innovációjáért</a:t>
            </a:r>
            <a:b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hu-HU" dirty="0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71C9B2CE-0998-47D2-B231-5A044696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Az Innovációs és Technológiai Minisztérium irányítása mellet működő Digitális Jólét Nonprofit Kft, Moholy-Nagy Művészeti Egyetemen elindított laborja az integráló közegre fókuszál; a digitális jövőt segítő intelligens eszközökre, módszerekre, új generációs hálózatra és a humán faktorokra.  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DJPlab</a:t>
            </a:r>
            <a:r>
              <a:rPr lang="hu-HU" dirty="0"/>
              <a:t> fő célja, lehetőséget teremteni a fiatal, kreatív ipari és digitalizációra / okos megoldásokra nyitott hallgatók, szakemberek számára új megoldások kitalálására, fejlesztésére, valamint iparági partnereinkkel való együttműködésre és kapcsolatépítésre.</a:t>
            </a:r>
          </a:p>
          <a:p>
            <a:endParaRPr lang="hu-HU" dirty="0"/>
          </a:p>
          <a:p>
            <a:r>
              <a:rPr lang="hu-HU" dirty="0"/>
              <a:t>Képzési programjain keresztül, a jövő formálása a technológiai eredmények kreatív használata, innovatív lehetőségek kutatása, támogatása, melyek a különböző tudástranszferek révén a nyílt innováció fejlesztését segíthetik elő.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97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DJPlab</a:t>
            </a:r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776288"/>
          </a:xfrm>
        </p:spPr>
        <p:txBody>
          <a:bodyPr>
            <a:normAutofit fontScale="90000"/>
          </a:bodyPr>
          <a:lstStyle/>
          <a:p>
            <a:r>
              <a:rPr lang="hu-HU" sz="4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DJPlab</a:t>
            </a:r>
            <a: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jövő innovációjáért</a:t>
            </a:r>
            <a:b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hu-HU" dirty="0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71C9B2CE-0998-47D2-B231-5A044696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A </a:t>
            </a:r>
            <a:r>
              <a:rPr lang="hu-HU" dirty="0" err="1"/>
              <a:t>DJPlab</a:t>
            </a:r>
            <a:r>
              <a:rPr lang="hu-HU" dirty="0"/>
              <a:t> azt az innovációs katalizátor szerepet kívánja betölteni, mellyel elősegíti a szakmai és piaci kihívások – megoldások, innovációk, támogatások egymásra találását.</a:t>
            </a:r>
          </a:p>
          <a:p>
            <a:r>
              <a:rPr lang="hu-HU" dirty="0"/>
              <a:t>A </a:t>
            </a:r>
            <a:r>
              <a:rPr lang="hu-HU" dirty="0" err="1"/>
              <a:t>DJPlab</a:t>
            </a:r>
            <a:r>
              <a:rPr lang="hu-HU" dirty="0"/>
              <a:t> működését tekintve 3 szereplői csoportot kíván megszólítani:</a:t>
            </a:r>
          </a:p>
          <a:p>
            <a:r>
              <a:rPr lang="hu-HU" dirty="0"/>
              <a:t>Felsőoktatási intézmények és szakértők;</a:t>
            </a:r>
          </a:p>
          <a:p>
            <a:r>
              <a:rPr lang="hu-HU" dirty="0"/>
              <a:t>Felsőoktatási intézmények hallgatói;</a:t>
            </a:r>
          </a:p>
          <a:p>
            <a:r>
              <a:rPr lang="hu-HU" dirty="0"/>
              <a:t>Piaci szereplők, vállalkozások.</a:t>
            </a:r>
          </a:p>
          <a:p>
            <a:r>
              <a:rPr lang="hu-HU" dirty="0"/>
              <a:t>Ezen három csoportot a </a:t>
            </a:r>
            <a:r>
              <a:rPr lang="hu-HU" dirty="0" err="1"/>
              <a:t>DJPlab</a:t>
            </a:r>
            <a:r>
              <a:rPr lang="hu-HU" dirty="0"/>
              <a:t> szakértői bázisával, saját szervezésű megjelenési lehetőségeivel, forrásokkal, valamint külső vállalkozásfejlesztési, tőkebefektetési szakértőkkel kívánja támogatni.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2145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/>
              <a:t>DJPlab</a:t>
            </a:r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776288"/>
          </a:xfrm>
        </p:spPr>
        <p:txBody>
          <a:bodyPr>
            <a:normAutofit fontScale="90000"/>
          </a:bodyPr>
          <a:lstStyle/>
          <a:p>
            <a:r>
              <a:rPr lang="hu-HU" sz="4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DJPlab</a:t>
            </a:r>
            <a: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jövő innovációjáért</a:t>
            </a:r>
            <a:b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hu-HU" dirty="0"/>
          </a:p>
        </p:txBody>
      </p:sp>
      <p:graphicFrame>
        <p:nvGraphicFramePr>
          <p:cNvPr id="9" name="Táblázat 2">
            <a:extLst>
              <a:ext uri="{FF2B5EF4-FFF2-40B4-BE49-F238E27FC236}">
                <a16:creationId xmlns:a16="http://schemas.microsoft.com/office/drawing/2014/main" id="{00E8345C-5915-4D2D-AA35-DD72ADFA7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45841"/>
              </p:ext>
            </p:extLst>
          </p:nvPr>
        </p:nvGraphicFramePr>
        <p:xfrm>
          <a:off x="775104" y="1663742"/>
          <a:ext cx="10255899" cy="5192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3588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  <a:gridCol w="2944536">
                  <a:extLst>
                    <a:ext uri="{9D8B030D-6E8A-4147-A177-3AD203B41FA5}">
                      <a16:colId xmlns:a16="http://schemas.microsoft.com/office/drawing/2014/main" val="2457687895"/>
                    </a:ext>
                  </a:extLst>
                </a:gridCol>
                <a:gridCol w="4437775">
                  <a:extLst>
                    <a:ext uri="{9D8B030D-6E8A-4147-A177-3AD203B41FA5}">
                      <a16:colId xmlns:a16="http://schemas.microsoft.com/office/drawing/2014/main" val="3498937534"/>
                    </a:ext>
                  </a:extLst>
                </a:gridCol>
              </a:tblGrid>
              <a:tr h="519273">
                <a:tc>
                  <a:txBody>
                    <a:bodyPr/>
                    <a:lstStyle/>
                    <a:p>
                      <a:pPr algn="ctr"/>
                      <a:r>
                        <a:rPr lang="hu-HU" sz="1200" noProof="0" dirty="0"/>
                        <a:t>Felsőoktatási intézmények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noProof="0" dirty="0"/>
                        <a:t>Felsőoktatási intézmények hallgatói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noProof="0" dirty="0"/>
                        <a:t>Vállalkozások, Önkormányzatok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13" name="Táblázat 2">
            <a:extLst>
              <a:ext uri="{FF2B5EF4-FFF2-40B4-BE49-F238E27FC236}">
                <a16:creationId xmlns:a16="http://schemas.microsoft.com/office/drawing/2014/main" id="{30563E35-C14D-4AC3-9F30-A734AF2D7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8014"/>
              </p:ext>
            </p:extLst>
          </p:nvPr>
        </p:nvGraphicFramePr>
        <p:xfrm>
          <a:off x="896923" y="2277365"/>
          <a:ext cx="2525086" cy="5124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25086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512407">
                <a:tc>
                  <a:txBody>
                    <a:bodyPr/>
                    <a:lstStyle/>
                    <a:p>
                      <a:pPr algn="ctr"/>
                      <a:r>
                        <a:rPr lang="hu-HU" sz="1000" noProof="0" dirty="0"/>
                        <a:t>Formalizált K+F együttműködések, kutatási szerződések, közös kutatási projektek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15" name="Táblázat 2">
            <a:extLst>
              <a:ext uri="{FF2B5EF4-FFF2-40B4-BE49-F238E27FC236}">
                <a16:creationId xmlns:a16="http://schemas.microsoft.com/office/drawing/2014/main" id="{A8A99B65-0033-4B7B-824D-3DB59383F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718758"/>
              </p:ext>
            </p:extLst>
          </p:nvPr>
        </p:nvGraphicFramePr>
        <p:xfrm>
          <a:off x="896925" y="3029781"/>
          <a:ext cx="2525086" cy="5124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25086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512407">
                <a:tc>
                  <a:txBody>
                    <a:bodyPr/>
                    <a:lstStyle/>
                    <a:p>
                      <a:pPr algn="ctr"/>
                      <a:r>
                        <a:rPr lang="hu-HU" sz="1000" noProof="0" dirty="0"/>
                        <a:t>A felsőoktatási intézmény jelenlegi képzéseihez kapcsolódó vendégelőadások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17" name="Táblázat 2">
            <a:extLst>
              <a:ext uri="{FF2B5EF4-FFF2-40B4-BE49-F238E27FC236}">
                <a16:creationId xmlns:a16="http://schemas.microsoft.com/office/drawing/2014/main" id="{B9925E63-5A28-41D3-801C-7C8594C30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06324"/>
              </p:ext>
            </p:extLst>
          </p:nvPr>
        </p:nvGraphicFramePr>
        <p:xfrm>
          <a:off x="907278" y="3782197"/>
          <a:ext cx="2525086" cy="5124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25086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512407">
                <a:tc>
                  <a:txBody>
                    <a:bodyPr/>
                    <a:lstStyle/>
                    <a:p>
                      <a:pPr algn="ctr"/>
                      <a:r>
                        <a:rPr lang="hu-HU" sz="1000" noProof="0" dirty="0"/>
                        <a:t>Közös kurzusok szervezése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19" name="Táblázat 2">
            <a:extLst>
              <a:ext uri="{FF2B5EF4-FFF2-40B4-BE49-F238E27FC236}">
                <a16:creationId xmlns:a16="http://schemas.microsoft.com/office/drawing/2014/main" id="{EF6E6F77-FD78-4962-8842-37945AD17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51327"/>
              </p:ext>
            </p:extLst>
          </p:nvPr>
        </p:nvGraphicFramePr>
        <p:xfrm>
          <a:off x="915918" y="4406940"/>
          <a:ext cx="2525086" cy="54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25086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512407">
                <a:tc>
                  <a:txBody>
                    <a:bodyPr/>
                    <a:lstStyle/>
                    <a:p>
                      <a:pPr algn="ctr"/>
                      <a:r>
                        <a:rPr lang="hu-HU" sz="1000" noProof="0" dirty="0"/>
                        <a:t>Szakértő/</a:t>
                      </a:r>
                      <a:r>
                        <a:rPr lang="hu-HU" sz="1000" noProof="0" dirty="0" err="1"/>
                        <a:t>Alumni</a:t>
                      </a:r>
                      <a:r>
                        <a:rPr lang="hu-HU" sz="1000" noProof="0" dirty="0"/>
                        <a:t> Hálózat kialakítása, együttműködésben a DJP Eötvös Loránd Fiatal Szakértői Rendszerével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21" name="Táblázat 2">
            <a:extLst>
              <a:ext uri="{FF2B5EF4-FFF2-40B4-BE49-F238E27FC236}">
                <a16:creationId xmlns:a16="http://schemas.microsoft.com/office/drawing/2014/main" id="{2653FDF0-4125-49A9-BFDB-0A0FBE4F6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57529"/>
              </p:ext>
            </p:extLst>
          </p:nvPr>
        </p:nvGraphicFramePr>
        <p:xfrm>
          <a:off x="3794907" y="2284859"/>
          <a:ext cx="2650922" cy="64007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50922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algn="ctr"/>
                      <a:r>
                        <a:rPr lang="hu-HU" sz="1000" noProof="0" dirty="0"/>
                        <a:t>Karriertervezésük támogatásaként biztosítunk online képzéseket, konzultációs, publikációs lehetőségeket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23" name="Táblázat 2">
            <a:extLst>
              <a:ext uri="{FF2B5EF4-FFF2-40B4-BE49-F238E27FC236}">
                <a16:creationId xmlns:a16="http://schemas.microsoft.com/office/drawing/2014/main" id="{58648DC9-627F-4561-838F-806AAD654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46871"/>
              </p:ext>
            </p:extLst>
          </p:nvPr>
        </p:nvGraphicFramePr>
        <p:xfrm>
          <a:off x="3794907" y="3029781"/>
          <a:ext cx="2650922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50922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512407">
                <a:tc>
                  <a:txBody>
                    <a:bodyPr/>
                    <a:lstStyle/>
                    <a:p>
                      <a:pPr algn="just"/>
                      <a:r>
                        <a:rPr lang="hu-HU" sz="1000" noProof="0" dirty="0" err="1"/>
                        <a:t>DJPlab</a:t>
                      </a:r>
                      <a:r>
                        <a:rPr lang="hu-HU" sz="1000" noProof="0" dirty="0"/>
                        <a:t> </a:t>
                      </a:r>
                      <a:r>
                        <a:rPr lang="hu-HU" sz="1000" b="1" kern="1200" noProof="0" dirty="0">
                          <a:solidFill>
                            <a:schemeClr val="dk1"/>
                          </a:solidFill>
                        </a:rPr>
                        <a:t>Kiadvány</a:t>
                      </a:r>
                      <a:r>
                        <a:rPr lang="hu-HU" sz="1000" noProof="0" dirty="0"/>
                        <a:t>, amelynek célja mindenekelőtt a digitalizáció / okos város témakörben a fejlesztések és a lehetőségek közérthető formájú bemutatása, valamint a felsőoktatási és a vállalkozói szektor közötti együttműködésekről rendszeres országos helyzetképet biztosítva egy unikális platform életre hívása és fenntartása.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25" name="Táblázat 2">
            <a:extLst>
              <a:ext uri="{FF2B5EF4-FFF2-40B4-BE49-F238E27FC236}">
                <a16:creationId xmlns:a16="http://schemas.microsoft.com/office/drawing/2014/main" id="{2885AF5E-0019-4FFC-832E-188B3F8BC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53451"/>
              </p:ext>
            </p:extLst>
          </p:nvPr>
        </p:nvGraphicFramePr>
        <p:xfrm>
          <a:off x="3794907" y="4462258"/>
          <a:ext cx="2650922" cy="1005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50922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512407">
                <a:tc>
                  <a:txBody>
                    <a:bodyPr/>
                    <a:lstStyle/>
                    <a:p>
                      <a:pPr algn="just"/>
                      <a:r>
                        <a:rPr lang="hu-HU" sz="1000" noProof="0" dirty="0"/>
                        <a:t>A </a:t>
                      </a:r>
                      <a:r>
                        <a:rPr lang="hu-HU" sz="1000" noProof="0" dirty="0" err="1"/>
                        <a:t>DJPlab</a:t>
                      </a:r>
                      <a:r>
                        <a:rPr lang="hu-HU" sz="1000" noProof="0" dirty="0"/>
                        <a:t> keretei között meghirdetett piaci vagy társadalmi igényekre reflektáló pályázatokra, felhívásokra jelentkezhetnek a hallgatók, mely során a pályázat nyerteseként kiválasztott pályamű anyagi juttatásban részesül.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27" name="Táblázat 2">
            <a:extLst>
              <a:ext uri="{FF2B5EF4-FFF2-40B4-BE49-F238E27FC236}">
                <a16:creationId xmlns:a16="http://schemas.microsoft.com/office/drawing/2014/main" id="{E6CAE7F8-B3C6-4837-A8AA-1DAF7574F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64394"/>
              </p:ext>
            </p:extLst>
          </p:nvPr>
        </p:nvGraphicFramePr>
        <p:xfrm>
          <a:off x="6818729" y="2284859"/>
          <a:ext cx="4045012" cy="1158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45012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512407">
                <a:tc>
                  <a:txBody>
                    <a:bodyPr/>
                    <a:lstStyle/>
                    <a:p>
                      <a:pPr algn="just"/>
                      <a:r>
                        <a:rPr lang="hu-HU" sz="1000" noProof="0" dirty="0"/>
                        <a:t>A MOME és a </a:t>
                      </a:r>
                      <a:r>
                        <a:rPr lang="hu-HU" sz="1000" noProof="0" dirty="0" err="1"/>
                        <a:t>DJPlab</a:t>
                      </a:r>
                      <a:r>
                        <a:rPr lang="hu-HU" sz="1000" noProof="0" dirty="0"/>
                        <a:t> által képviselt tervezői gondolkodás (design </a:t>
                      </a:r>
                      <a:r>
                        <a:rPr lang="hu-HU" sz="1000" noProof="0" dirty="0" err="1"/>
                        <a:t>thinking</a:t>
                      </a:r>
                      <a:r>
                        <a:rPr lang="hu-HU" sz="1000" noProof="0" dirty="0"/>
                        <a:t>) és a problémamegoldásra irányuló megközelítés, kiemelten fontos. Ezért ezen a területen szeretnénk a vállalkozásokat, képzésekkel segíteni:</a:t>
                      </a:r>
                    </a:p>
                    <a:p>
                      <a:pPr algn="just"/>
                      <a:endParaRPr lang="hu-HU" sz="1000" noProof="0" dirty="0"/>
                    </a:p>
                    <a:p>
                      <a:pPr algn="just"/>
                      <a:r>
                        <a:rPr lang="hu-HU" sz="1000" noProof="0" dirty="0" err="1"/>
                        <a:t>DJPlab</a:t>
                      </a:r>
                      <a:r>
                        <a:rPr lang="hu-HU" sz="1000" noProof="0" dirty="0"/>
                        <a:t> – MOME közös szervezésében, a design </a:t>
                      </a:r>
                      <a:r>
                        <a:rPr lang="hu-HU" sz="1000" noProof="0" dirty="0" err="1"/>
                        <a:t>thinking</a:t>
                      </a:r>
                      <a:r>
                        <a:rPr lang="hu-HU" sz="1000" noProof="0" dirty="0"/>
                        <a:t> szemléletre érzékenyítő kurzus indítása.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29" name="Táblázat 2">
            <a:extLst>
              <a:ext uri="{FF2B5EF4-FFF2-40B4-BE49-F238E27FC236}">
                <a16:creationId xmlns:a16="http://schemas.microsoft.com/office/drawing/2014/main" id="{9C140D36-30E0-4395-8FF0-AB220043F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96113"/>
              </p:ext>
            </p:extLst>
          </p:nvPr>
        </p:nvGraphicFramePr>
        <p:xfrm>
          <a:off x="6818729" y="3571513"/>
          <a:ext cx="4045011" cy="54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45011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hu-HU" sz="1000" noProof="0" dirty="0"/>
                        <a:t>A cégek jelenlétének erősítése a képzésekben (vendégelőadások), valamint a szakmai gyakorlatok szervezésében (hallgatói </a:t>
                      </a:r>
                      <a:r>
                        <a:rPr lang="hu-HU" sz="1000" noProof="0" dirty="0" err="1"/>
                        <a:t>pool</a:t>
                      </a:r>
                      <a:r>
                        <a:rPr lang="hu-HU" sz="1000" noProof="0" dirty="0"/>
                        <a:t>), a duális képzési elvárásokkal összhangban, azt támogatva.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31" name="Táblázat 2">
            <a:extLst>
              <a:ext uri="{FF2B5EF4-FFF2-40B4-BE49-F238E27FC236}">
                <a16:creationId xmlns:a16="http://schemas.microsoft.com/office/drawing/2014/main" id="{A442E633-0772-40B1-A6F2-368E75B89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4601"/>
              </p:ext>
            </p:extLst>
          </p:nvPr>
        </p:nvGraphicFramePr>
        <p:xfrm>
          <a:off x="6818730" y="4205652"/>
          <a:ext cx="4045011" cy="54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45011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hu-HU" sz="1000" noProof="0" dirty="0"/>
                        <a:t>A </a:t>
                      </a:r>
                      <a:r>
                        <a:rPr lang="hu-HU" sz="1000" noProof="0" dirty="0" err="1"/>
                        <a:t>DJPlab</a:t>
                      </a:r>
                      <a:r>
                        <a:rPr lang="hu-HU" sz="1000" noProof="0" dirty="0"/>
                        <a:t> megjelenési lehetőséget biztosít cégek számára:</a:t>
                      </a:r>
                    </a:p>
                    <a:p>
                      <a:pPr algn="just"/>
                      <a:r>
                        <a:rPr lang="hu-HU" sz="1000" noProof="0" dirty="0"/>
                        <a:t>Termékek kiállítása 2 hetes időtartamig félnapos workshop biztosítása a </a:t>
                      </a:r>
                      <a:r>
                        <a:rPr lang="hu-HU" sz="1000" noProof="0" dirty="0" err="1"/>
                        <a:t>DJPlab</a:t>
                      </a:r>
                      <a:r>
                        <a:rPr lang="hu-HU" sz="1000" noProof="0" dirty="0"/>
                        <a:t> területén.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  <p:graphicFrame>
        <p:nvGraphicFramePr>
          <p:cNvPr id="33" name="Táblázat 2">
            <a:extLst>
              <a:ext uri="{FF2B5EF4-FFF2-40B4-BE49-F238E27FC236}">
                <a16:creationId xmlns:a16="http://schemas.microsoft.com/office/drawing/2014/main" id="{9D0072CD-ED95-4B8A-8306-93BE4A518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56722"/>
              </p:ext>
            </p:extLst>
          </p:nvPr>
        </p:nvGraphicFramePr>
        <p:xfrm>
          <a:off x="6818730" y="4839791"/>
          <a:ext cx="4045009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45009">
                  <a:extLst>
                    <a:ext uri="{9D8B030D-6E8A-4147-A177-3AD203B41FA5}">
                      <a16:colId xmlns:a16="http://schemas.microsoft.com/office/drawing/2014/main" val="3969441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hu-HU" sz="1000" noProof="0" dirty="0"/>
                        <a:t>Egyedi megbízási lehetőség: kreatív, design és egyéb igények becsatornázására, melyekre </a:t>
                      </a:r>
                      <a:r>
                        <a:rPr lang="hu-HU" sz="1000" noProof="0" dirty="0" err="1"/>
                        <a:t>DJPlab</a:t>
                      </a:r>
                      <a:r>
                        <a:rPr lang="hu-HU" sz="1000" noProof="0" dirty="0"/>
                        <a:t> pályázat kerülhet kiírásra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6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4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Határainkon túl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776288"/>
          </a:xfrm>
        </p:spPr>
        <p:txBody>
          <a:bodyPr>
            <a:normAutofit fontScale="90000"/>
          </a:bodyPr>
          <a:lstStyle/>
          <a:p>
            <a:r>
              <a:rPr lang="hu-HU" dirty="0"/>
              <a:t>Okos város projektek határon túli kiterjesztése</a:t>
            </a:r>
            <a:endParaRPr lang="en-GB" sz="5400" dirty="0"/>
          </a:p>
        </p:txBody>
      </p:sp>
      <p:sp>
        <p:nvSpPr>
          <p:cNvPr id="7" name="Tartalom helye 9">
            <a:extLst>
              <a:ext uri="{FF2B5EF4-FFF2-40B4-BE49-F238E27FC236}">
                <a16:creationId xmlns:a16="http://schemas.microsoft.com/office/drawing/2014/main" id="{03449892-E04B-4D9B-923F-A7834558D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020"/>
            <a:ext cx="10515600" cy="4016375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DJP 2.0 Korm. határozat: a Kormány „kiemelkedően fontosnak tartja a Magyarország határain átívelő, Kárpát-medencei magyar digitális ökoszisztéma megerősítését, ezért lehetővé kívánja tenni a határon túl élő magyar közösségek részvételét a Digitális Jólét Programban, valamint elrendeli a Digitális Jólét Program Pontok hálózatának határon túli bővítésére vonatkozó intézkedések kidolgozását”. </a:t>
            </a:r>
          </a:p>
          <a:p>
            <a:r>
              <a:rPr lang="hu-HU" dirty="0"/>
              <a:t>A Kárpát-medencében, Magyarország határain kívül:</a:t>
            </a:r>
          </a:p>
          <a:p>
            <a:r>
              <a:rPr lang="hu-HU" dirty="0"/>
              <a:t>- 500-nál több olyan település található, ahol a magyarok aránya meghaladja az 50%-ot és/vagy a település vezetése magyar közösséghez tartozik,</a:t>
            </a:r>
          </a:p>
          <a:p>
            <a:r>
              <a:rPr lang="hu-HU" dirty="0"/>
              <a:t>- 22 magyar részvételű területfejlesztési Európai Területi Társulás működik (EU-s források a határon átnyúló együttműködések számára), </a:t>
            </a:r>
          </a:p>
          <a:p>
            <a:r>
              <a:rPr lang="hu-HU" dirty="0"/>
              <a:t>- 10-nél több megye van, ahol a magyarok aránya meghaladja a 10%-ot.</a:t>
            </a:r>
          </a:p>
          <a:p>
            <a:r>
              <a:rPr lang="hu-HU" dirty="0"/>
              <a:t>Több százra tehető azon kárpát-medencei vezetők, szakértők száma, akik elősegíthetik a DJP 2.0 célkitűzéseit → kitörési lehetőség.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367581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2618-B33A-1A45-8154-DEE00E1C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Intelligens települések korában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BAD8-0A49-E442-9D24-AD5098746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Roboto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 intelligens települések fejlődése felgyorsult az egész világon, lehetővé téve, hogy a digitális technológiákat integráltan kezeljük. A polgárok elvárásai növekednek, a városi népesség folyamatosan bővül, az energiahatékonyság és a fenntarthatóság fontossága növekszik, így a kormányzati rendszereket tovább kell fejleszteni, a gyorsuló innováció ütemével lépést kell tartani.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Roboto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digitális gazdaság növekedésével az „intelligens települések” lendületes nyitása során számos kérdés (például a gazdaság, a társadalmi hatás, a környezeti fenntarthatóság és a demokratikus részvétel) összefonódik. Ezek a pontok megmutatják, hogy hatalmas kihívás előtt állunk. Hogyan kell a településeknek alkalmazkodni a fenti említett problémákhoz? Hogyan hozhatunk létre jobb településeket, amelyek fenntarthatóak és kényelmesek minden polgáruk számára?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Roboto Light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világ több pontján a városi tanácsok és a magánvállalatok számos összekapcsolt kezdeményezéssel próbálják megoldani a problémát, amelyek célja az infrastruktúra és szolgáltatások kiépítése, amelyek lehetővé teszik a 21. század új városai létrehozását. 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5BD8D-E81E-2144-8234-720D9F19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AF2-1BE2-6441-9CCA-9E1759A7872A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620AF-DD9C-C64C-8737-76A758BC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Intelligens települések korában</a:t>
            </a:r>
          </a:p>
        </p:txBody>
      </p:sp>
    </p:spTree>
    <p:extLst>
      <p:ext uri="{BB962C8B-B14F-4D97-AF65-F5344CB8AC3E}">
        <p14:creationId xmlns:p14="http://schemas.microsoft.com/office/powerpoint/2010/main" val="84283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Határainkon túl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853976B6-C35D-4D7E-AA72-76675002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776288"/>
          </a:xfrm>
        </p:spPr>
        <p:txBody>
          <a:bodyPr>
            <a:normAutofit/>
          </a:bodyPr>
          <a:lstStyle/>
          <a:p>
            <a:r>
              <a:rPr lang="hu-HU" dirty="0"/>
              <a:t>Kezdeményezéseink</a:t>
            </a:r>
            <a:endParaRPr lang="en-GB" sz="5400" dirty="0"/>
          </a:p>
        </p:txBody>
      </p:sp>
      <p:sp>
        <p:nvSpPr>
          <p:cNvPr id="7" name="Tartalom helye 9">
            <a:extLst>
              <a:ext uri="{FF2B5EF4-FFF2-40B4-BE49-F238E27FC236}">
                <a16:creationId xmlns:a16="http://schemas.microsoft.com/office/drawing/2014/main" id="{03449892-E04B-4D9B-923F-A7834558D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020"/>
            <a:ext cx="10515600" cy="4016375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Digitális térségfejlesztési szakember képzés nyitott a határon túli hallgatók számára: a 2018/2019. évi pilotképzés hallgatóinak fele határon túli magyar volt, valamennyi régiót képviselve!</a:t>
            </a:r>
          </a:p>
          <a:p>
            <a:r>
              <a:rPr lang="hu-HU" dirty="0"/>
              <a:t>Mintaprojektek: tervezzük egy mintaprojekt megvalósítását Székelyföldön, illetve a Tatai Járással határos felvidéki településeken.</a:t>
            </a:r>
          </a:p>
          <a:p>
            <a:r>
              <a:rPr lang="hu-HU" dirty="0"/>
              <a:t>Piactér: kölcsönösen előnyös módon terjeszthető ki a magyar tulajdonú, vezetésű vállalkozások bevonásával, szakmai kapcsolat az IT </a:t>
            </a:r>
            <a:r>
              <a:rPr lang="hu-HU" dirty="0" err="1"/>
              <a:t>Clusterrel</a:t>
            </a:r>
            <a:r>
              <a:rPr lang="hu-HU" dirty="0"/>
              <a:t> (Székelyföld).</a:t>
            </a:r>
          </a:p>
          <a:p>
            <a:r>
              <a:rPr lang="hu-HU" dirty="0"/>
              <a:t>A Pannon Egyetem bevonásával kutatást folytattunk Szlovákia, Ukrajna, Románia és Szerbia okos város fejlesztései tárgyában: általános közpolitikai státusz, intézmények, jó gyakorlatok, vállalkozások jegyzéke, magyar vonatkozású képző helyek. A tanulmány egy határon túli, régióra specializált tananyag alapját képezi. </a:t>
            </a:r>
          </a:p>
          <a:p>
            <a:pPr marL="0" indent="0">
              <a:buNone/>
            </a:pPr>
            <a:r>
              <a:rPr lang="hu-HU" dirty="0"/>
              <a:t>    </a:t>
            </a:r>
          </a:p>
        </p:txBody>
      </p:sp>
    </p:spTree>
    <p:extLst>
      <p:ext uri="{BB962C8B-B14F-4D97-AF65-F5344CB8AC3E}">
        <p14:creationId xmlns:p14="http://schemas.microsoft.com/office/powerpoint/2010/main" val="177077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FD9-779A-3249-9093-6E0FC8E1B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DBA55-BF78-6544-974F-88EBF0E8B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445" y="2678308"/>
            <a:ext cx="2159000" cy="400795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Elérhetőség:</a:t>
            </a:r>
          </a:p>
        </p:txBody>
      </p:sp>
    </p:spTree>
    <p:extLst>
      <p:ext uri="{BB962C8B-B14F-4D97-AF65-F5344CB8AC3E}">
        <p14:creationId xmlns:p14="http://schemas.microsoft.com/office/powerpoint/2010/main" val="245744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2618-B33A-1A45-8154-DEE00E1C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78" y="1438438"/>
            <a:ext cx="10515600" cy="776288"/>
          </a:xfrm>
        </p:spPr>
        <p:txBody>
          <a:bodyPr>
            <a:normAutofit fontScale="90000"/>
          </a:bodyPr>
          <a:lstStyle/>
          <a:p>
            <a:r>
              <a:rPr lang="hu-HU" dirty="0"/>
              <a:t>A Civitas Sapiens </a:t>
            </a:r>
            <a:br>
              <a:rPr lang="hu-HU" dirty="0"/>
            </a:br>
            <a:r>
              <a:rPr lang="hu-HU" dirty="0"/>
              <a:t>Okos Város Tudásközpont válaszai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BAD8-0A49-E442-9D24-AD5098746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2728461"/>
            <a:ext cx="6829338" cy="332611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Okos város képzések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Okos város piactér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Okos város részvételi kutatások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/>
              <a:t>DJPlab</a:t>
            </a:r>
            <a:r>
              <a:rPr lang="hu-H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Határainkon túl</a:t>
            </a:r>
            <a:endParaRPr lang="en-GB" sz="32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5BD8D-E81E-2144-8234-720D9F19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4AF2-1BE2-6441-9CCA-9E1759A7872A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620AF-DD9C-C64C-8737-76A758BC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Intelligens települések korában</a:t>
            </a:r>
          </a:p>
        </p:txBody>
      </p:sp>
    </p:spTree>
    <p:extLst>
      <p:ext uri="{BB962C8B-B14F-4D97-AF65-F5344CB8AC3E}">
        <p14:creationId xmlns:p14="http://schemas.microsoft.com/office/powerpoint/2010/main" val="115101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83B5D-B8E2-4041-96F7-CCD20991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Okos város képzések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5E7180-A36D-44D8-8B8C-40FF933D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3069"/>
          </a:xfrm>
        </p:spPr>
        <p:txBody>
          <a:bodyPr>
            <a:normAutofit/>
          </a:bodyPr>
          <a:lstStyle/>
          <a:p>
            <a:r>
              <a:rPr lang="hu-HU" sz="2400" i="1" dirty="0"/>
              <a:t>Cél: átadni azokat az átfogó ismereteket, ami szükséges a komplex digitalizációs fejlesztések tervezéséhez és kivitelezéséhez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képzések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8EC4626-A5D1-44BC-89B5-494E9AAAECF8}"/>
              </a:ext>
            </a:extLst>
          </p:cNvPr>
          <p:cNvSpPr txBox="1"/>
          <p:nvPr/>
        </p:nvSpPr>
        <p:spPr>
          <a:xfrm>
            <a:off x="2544627" y="2902553"/>
            <a:ext cx="609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EA1B34"/>
                </a:solidFill>
              </a:rPr>
              <a:t>JELENLEGI DIGITÁLIS TÉRSÉGFEJLESZTÉSI KÉPZÉSEINK</a:t>
            </a:r>
          </a:p>
        </p:txBody>
      </p:sp>
      <p:sp>
        <p:nvSpPr>
          <p:cNvPr id="8" name="Szövegdoboz 3">
            <a:extLst>
              <a:ext uri="{FF2B5EF4-FFF2-40B4-BE49-F238E27FC236}">
                <a16:creationId xmlns:a16="http://schemas.microsoft.com/office/drawing/2014/main" id="{1C57F5E1-6E6B-4411-A39B-2080FB7B3D0F}"/>
              </a:ext>
            </a:extLst>
          </p:cNvPr>
          <p:cNvSpPr txBox="1"/>
          <p:nvPr/>
        </p:nvSpPr>
        <p:spPr>
          <a:xfrm>
            <a:off x="2040082" y="474707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b="1" dirty="0"/>
              <a:t>Partnereink</a:t>
            </a:r>
          </a:p>
          <a:p>
            <a:pPr algn="ctr"/>
            <a:r>
              <a:rPr lang="hu-HU" dirty="0" err="1"/>
              <a:t>Edutus</a:t>
            </a:r>
            <a:r>
              <a:rPr lang="hu-HU" dirty="0"/>
              <a:t> Egyetem, a Nemzeti Közszolgálati Egyetem és a Moholy-Nagy Művészeti Egyetem 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7DB2E178-67E7-490B-812C-71ED8DA70DBD}"/>
              </a:ext>
            </a:extLst>
          </p:cNvPr>
          <p:cNvSpPr/>
          <p:nvPr/>
        </p:nvSpPr>
        <p:spPr>
          <a:xfrm>
            <a:off x="2544627" y="3457303"/>
            <a:ext cx="2707154" cy="11127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/>
              <a:t>Posztgraduális képzés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B41B46C8-7E31-4A9C-BBE7-C8E24C47F22D}"/>
              </a:ext>
            </a:extLst>
          </p:cNvPr>
          <p:cNvSpPr/>
          <p:nvPr/>
        </p:nvSpPr>
        <p:spPr>
          <a:xfrm>
            <a:off x="6138214" y="3457303"/>
            <a:ext cx="2592288" cy="10698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dirty="0" err="1"/>
              <a:t>Webináriumi</a:t>
            </a:r>
            <a:r>
              <a:rPr lang="hu-HU" dirty="0"/>
              <a:t> tanfolyam</a:t>
            </a:r>
          </a:p>
        </p:txBody>
      </p:sp>
    </p:spTree>
    <p:extLst>
      <p:ext uri="{BB962C8B-B14F-4D97-AF65-F5344CB8AC3E}">
        <p14:creationId xmlns:p14="http://schemas.microsoft.com/office/powerpoint/2010/main" val="336808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83B5D-B8E2-4041-96F7-CCD20991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544"/>
            <a:ext cx="10515600" cy="776288"/>
          </a:xfrm>
        </p:spPr>
        <p:txBody>
          <a:bodyPr>
            <a:normAutofit fontScale="90000"/>
          </a:bodyPr>
          <a:lstStyle/>
          <a:p>
            <a:pPr marL="263525"/>
            <a: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Posztgraduális képzés – Digitális Térségfejlesztési szakember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képzések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3C44CE8F-BC60-408E-89F5-CE25A3386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273"/>
            <a:ext cx="10515600" cy="4016375"/>
          </a:xfrm>
        </p:spPr>
        <p:txBody>
          <a:bodyPr>
            <a:normAutofit/>
          </a:bodyPr>
          <a:lstStyle/>
          <a:p>
            <a:r>
              <a:rPr lang="hu-HU" sz="2000" dirty="0"/>
              <a:t>Az első komplex jellegű, diplomát adó okos város témájú képzés Magyarországon</a:t>
            </a:r>
          </a:p>
          <a:p>
            <a:r>
              <a:rPr lang="hu-HU" sz="2000" dirty="0"/>
              <a:t>Két féléves, 150 órás levelező jellegű szakképzés, diplomát kibocsátó intézmények: Nemzeti Közszolgálati Egyetem, </a:t>
            </a:r>
            <a:r>
              <a:rPr lang="hu-HU" sz="2000" dirty="0" err="1"/>
              <a:t>Edutus</a:t>
            </a:r>
            <a:r>
              <a:rPr lang="hu-HU" sz="2000" dirty="0"/>
              <a:t> Egyetem</a:t>
            </a:r>
          </a:p>
          <a:p>
            <a:r>
              <a:rPr lang="hu-HU" sz="2000" dirty="0"/>
              <a:t>Elsődleges célközönség:  városvezetők, városmenedzsment szereplői, digitális fejlesztési szakértők</a:t>
            </a:r>
          </a:p>
          <a:p>
            <a:r>
              <a:rPr lang="hu-HU" sz="2000" dirty="0"/>
              <a:t>A végzettek tisztában lesznek a városi okos megoldásokkal, és mély, átfogó tudással rendelkeznek ahhoz, hogy egy ilyen fejlesztési projektet elindítsanak saját településükön és hozzájáruljanak sikerese megvalósításához</a:t>
            </a:r>
          </a:p>
          <a:p>
            <a:r>
              <a:rPr lang="hu-HU" sz="2000" dirty="0"/>
              <a:t>Idén harmadik alkalommal indul el, eddig közel 100 végzett hallgató</a:t>
            </a:r>
          </a:p>
          <a:p>
            <a:r>
              <a:rPr lang="hu-HU" sz="2000" dirty="0" err="1"/>
              <a:t>Alumnik</a:t>
            </a:r>
            <a:r>
              <a:rPr lang="hu-HU" sz="2000" dirty="0"/>
              <a:t>: okos városszakértői felhő, lehetőség részt venni okos város tematikájú programokon, </a:t>
            </a:r>
            <a:r>
              <a:rPr lang="hu-HU" sz="2000" dirty="0" err="1"/>
              <a:t>networking</a:t>
            </a:r>
            <a:r>
              <a:rPr lang="hu-HU" sz="2000" dirty="0"/>
              <a:t> lehetőség egyéb okos fejlesztési piac szereplőkkel </a:t>
            </a:r>
          </a:p>
        </p:txBody>
      </p:sp>
    </p:spTree>
    <p:extLst>
      <p:ext uri="{BB962C8B-B14F-4D97-AF65-F5344CB8AC3E}">
        <p14:creationId xmlns:p14="http://schemas.microsoft.com/office/powerpoint/2010/main" val="239546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83B5D-B8E2-4041-96F7-CCD20991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290"/>
            <a:ext cx="10515600" cy="776288"/>
          </a:xfrm>
        </p:spPr>
        <p:txBody>
          <a:bodyPr>
            <a:normAutofit/>
          </a:bodyPr>
          <a:lstStyle/>
          <a:p>
            <a:pPr marL="263525"/>
            <a: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Tematika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képzések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F4FE8E7-C59F-479D-8A3C-C81E4FE11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99307"/>
              </p:ext>
            </p:extLst>
          </p:nvPr>
        </p:nvGraphicFramePr>
        <p:xfrm>
          <a:off x="2236694" y="1486578"/>
          <a:ext cx="7272808" cy="4514277"/>
        </p:xfrm>
        <a:graphic>
          <a:graphicData uri="http://schemas.openxmlformats.org/drawingml/2006/table">
            <a:tbl>
              <a:tblPr bandRow="1"/>
              <a:tblGrid>
                <a:gridCol w="3636404">
                  <a:extLst>
                    <a:ext uri="{9D8B030D-6E8A-4147-A177-3AD203B41FA5}">
                      <a16:colId xmlns:a16="http://schemas.microsoft.com/office/drawing/2014/main" val="1863992957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1006629358"/>
                    </a:ext>
                  </a:extLst>
                </a:gridCol>
              </a:tblGrid>
              <a:tr h="336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Digitális jólét - alapvetés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Okos kormányzás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97957"/>
                  </a:ext>
                </a:extLst>
              </a:tr>
              <a:tr h="452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Okos város és az önkormányzati, területi közigazgatás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>
                          <a:effectLst/>
                        </a:rPr>
                        <a:t>Okos közlekedés</a:t>
                      </a:r>
                      <a:endParaRPr lang="hu-HU" sz="2000" b="0" i="0" u="none" strike="noStrike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17987"/>
                  </a:ext>
                </a:extLst>
              </a:tr>
              <a:tr h="452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Az okos város ökonómiája, fenntartható okos város, fejlesztések finanszírozása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>
                          <a:effectLst/>
                        </a:rPr>
                        <a:t>Okos környezet</a:t>
                      </a:r>
                      <a:endParaRPr lang="hu-HU" sz="2000" b="0" i="0" u="none" strike="noStrike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1366"/>
                  </a:ext>
                </a:extLst>
              </a:tr>
              <a:tr h="336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Adatpolitika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>
                          <a:effectLst/>
                        </a:rPr>
                        <a:t>Okos gazdaság</a:t>
                      </a:r>
                      <a:endParaRPr lang="hu-HU" sz="2000" b="0" i="0" u="none" strike="noStrike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779405"/>
                  </a:ext>
                </a:extLst>
              </a:tr>
              <a:tr h="336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 err="1">
                          <a:effectLst/>
                        </a:rPr>
                        <a:t>Kiberbiztonság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Okos életkörülmények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3664"/>
                  </a:ext>
                </a:extLst>
              </a:tr>
              <a:tr h="336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Résztvevő közösség építés, hálózatelmélet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Okos emberi erőforrás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74119"/>
                  </a:ext>
                </a:extLst>
              </a:tr>
              <a:tr h="336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Térség- és településfejlesztés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Okos turizmus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67646"/>
                  </a:ext>
                </a:extLst>
              </a:tr>
              <a:tr h="336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Település design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Smart building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36057"/>
                  </a:ext>
                </a:extLst>
              </a:tr>
              <a:tr h="336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Digitális infrastruktúra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hu-HU" sz="2000" u="none" strike="noStrike" dirty="0">
                          <a:effectLst/>
                        </a:rPr>
                        <a:t>Esettanulmány</a:t>
                      </a:r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38048"/>
                  </a:ext>
                </a:extLst>
              </a:tr>
              <a:tr h="3368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hu-H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Mesterséges intelligencia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hu-HU" sz="2000" b="0" i="0" u="none" strike="noStrike" dirty="0">
                        <a:solidFill>
                          <a:srgbClr val="00000A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5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5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83B5D-B8E2-4041-96F7-CCD20991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116"/>
            <a:ext cx="10515600" cy="776288"/>
          </a:xfrm>
        </p:spPr>
        <p:txBody>
          <a:bodyPr>
            <a:normAutofit fontScale="90000"/>
          </a:bodyPr>
          <a:lstStyle/>
          <a:p>
            <a:pPr marL="263525"/>
            <a:r>
              <a:rPr lang="hu-HU" sz="4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Webináriumi</a:t>
            </a:r>
            <a: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képzés – Digitális Térségfejlesztési referens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képzések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D74E10-016F-4657-B1FE-52A81F09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853"/>
            <a:ext cx="10515600" cy="401637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30 órás, teljes mértékben online képzés, aminek elvégzéséről tanúsítványt kapnak a résztvevők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elsődleges célközönség:  kisebb települések vezetői, illetve olyan szakemberek, akik most ismerkednek az okos fejlesztések témakörével, saját településükön illetve munkaterületükön  van velük kapcsolódási pont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Képzés célja, hogy azonnal használható, praktikus tudást adjon a hallgatóknak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Tananyag saját tempóban hallgatható, így maximálisan igazítható az egyéni igényekhez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Okos Település Mentor Kávéház: képzés végén a hallgatók lehetőséget kapnak, hogy kérdezzenek digitális fejlesztési, illetve okos város szakértőktől, ezáltal is növelve a képzés interaktivitását, praktikusságát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151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83B5D-B8E2-4041-96F7-CCD20991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266"/>
            <a:ext cx="10515600" cy="776288"/>
          </a:xfrm>
        </p:spPr>
        <p:txBody>
          <a:bodyPr>
            <a:normAutofit/>
          </a:bodyPr>
          <a:lstStyle/>
          <a:p>
            <a:pPr marL="263525"/>
            <a: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Okos Város Piactér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piactér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D74E10-016F-4657-B1FE-52A81F09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547"/>
            <a:ext cx="10515600" cy="401637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Infokommunikációs online platform az okos város megoldások számára</a:t>
            </a:r>
          </a:p>
          <a:p>
            <a:pPr marL="285750" indent="-285750"/>
            <a:r>
              <a:rPr lang="hu-HU" b="1" dirty="0"/>
              <a:t>Cél a hazai okos város projektek támogatása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/>
              <a:t>Validált</a:t>
            </a:r>
            <a:r>
              <a:rPr lang="hu-HU" dirty="0"/>
              <a:t> és minőségbiztosított szállítók és termékek, szolgáltatások katalógusa (szállítók)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Önkormányzatok, állami és önkormányzati tulajdonú intézmények, gazdasági társaságok részére (vevők)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Értékelés, </a:t>
            </a:r>
            <a:r>
              <a:rPr lang="hu-HU" dirty="0" err="1"/>
              <a:t>validálás</a:t>
            </a:r>
            <a:r>
              <a:rPr lang="hu-HU" dirty="0"/>
              <a:t> folyamatát támogató rendszer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További szolgáltatások: pályázati és finanszírozási lehetőségek, projekttámogatás, fórum stb.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875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C83B5D-B8E2-4041-96F7-CCD20991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266"/>
            <a:ext cx="10515600" cy="776288"/>
          </a:xfrm>
        </p:spPr>
        <p:txBody>
          <a:bodyPr>
            <a:normAutofit/>
          </a:bodyPr>
          <a:lstStyle/>
          <a:p>
            <a:pPr marL="263525"/>
            <a:r>
              <a:rPr lang="hu-HU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Belépés az Okos Város Piactérre 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73F07D-87B5-4858-9F10-AAA94A0D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771A-315A-D549-9FB4-A2C06C2D7F0F}" type="datetime1">
              <a:rPr lang="hu-HU" smtClean="0"/>
              <a:t>2020. 09. 22.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68C83E-C8CF-43FC-BC41-5D1854B0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OKOS város piactér</a:t>
            </a:r>
          </a:p>
        </p:txBody>
      </p:sp>
      <p:pic>
        <p:nvPicPr>
          <p:cNvPr id="7" name="Kép 6" descr="A képen objektum, óra látható&#10;&#10;Automatikusan generált leírás">
            <a:extLst>
              <a:ext uri="{FF2B5EF4-FFF2-40B4-BE49-F238E27FC236}">
                <a16:creationId xmlns:a16="http://schemas.microsoft.com/office/drawing/2014/main" id="{4D150C59-E2B6-41ED-B669-C4BCE4CD0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35" y="1555189"/>
            <a:ext cx="7064680" cy="2306048"/>
          </a:xfrm>
          <a:prstGeom prst="rect">
            <a:avLst/>
          </a:prstGeom>
        </p:spPr>
      </p:pic>
      <p:pic>
        <p:nvPicPr>
          <p:cNvPr id="8" name="Kép 7" descr="A képen fogas látható&#10;&#10;Automatikusan generált leírás">
            <a:extLst>
              <a:ext uri="{FF2B5EF4-FFF2-40B4-BE49-F238E27FC236}">
                <a16:creationId xmlns:a16="http://schemas.microsoft.com/office/drawing/2014/main" id="{D97ACF54-382E-4821-B653-5DA7F6B2B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64" y="4012719"/>
            <a:ext cx="4621551" cy="219676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410EE1-ABE9-446C-BBC0-45AB05C5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56" y="2207624"/>
            <a:ext cx="2913529" cy="7762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Szállítói oldal</a:t>
            </a:r>
            <a:endParaRPr lang="en-GB" sz="32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344E1F-A53E-4A32-987D-6C983C17D437}"/>
              </a:ext>
            </a:extLst>
          </p:cNvPr>
          <p:cNvSpPr txBox="1">
            <a:spLocks/>
          </p:cNvSpPr>
          <p:nvPr/>
        </p:nvSpPr>
        <p:spPr>
          <a:xfrm>
            <a:off x="3372185" y="4558089"/>
            <a:ext cx="2913529" cy="77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2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24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20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30000"/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hu-HU" dirty="0"/>
              <a:t>Vevői oldal</a:t>
            </a:r>
            <a:endParaRPr lang="en-GB" sz="3200" dirty="0"/>
          </a:p>
          <a:p>
            <a:pPr marL="0" indent="0">
              <a:buFont typeface="Wingdings" pitchFamily="2" charset="2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6903626"/>
      </p:ext>
    </p:extLst>
  </p:cSld>
  <p:clrMapOvr>
    <a:masterClrMapping/>
  </p:clrMapOvr>
</p:sld>
</file>

<file path=ppt/theme/theme1.xml><?xml version="1.0" encoding="utf-8"?>
<a:theme xmlns:a="http://schemas.openxmlformats.org/drawingml/2006/main" name="djp_theme">
  <a:themeElements>
    <a:clrScheme name="DJP">
      <a:dk1>
        <a:srgbClr val="38464C"/>
      </a:dk1>
      <a:lt1>
        <a:srgbClr val="FFFFFF"/>
      </a:lt1>
      <a:dk2>
        <a:srgbClr val="000000"/>
      </a:dk2>
      <a:lt2>
        <a:srgbClr val="E7E5E5"/>
      </a:lt2>
      <a:accent1>
        <a:srgbClr val="ED1B34"/>
      </a:accent1>
      <a:accent2>
        <a:srgbClr val="06AB71"/>
      </a:accent2>
      <a:accent3>
        <a:srgbClr val="005392"/>
      </a:accent3>
      <a:accent4>
        <a:srgbClr val="FF9300"/>
      </a:accent4>
      <a:accent5>
        <a:srgbClr val="942092"/>
      </a:accent5>
      <a:accent6>
        <a:srgbClr val="FFD200"/>
      </a:accent6>
      <a:hlink>
        <a:srgbClr val="06AB71"/>
      </a:hlink>
      <a:folHlink>
        <a:srgbClr val="06AB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jp_ppt_sablon" id="{EC951620-F80F-4648-B760-B7E737D8D7DD}" vid="{B1EDECF1-3FD1-854A-8AA8-80370529D0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djp_ppt_sablon</Template>
  <TotalTime>89</TotalTime>
  <Words>1771</Words>
  <Application>Microsoft Office PowerPoint</Application>
  <PresentationFormat>Szélesvásznú</PresentationFormat>
  <Paragraphs>183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Arial</vt:lpstr>
      <vt:lpstr>Calibri</vt:lpstr>
      <vt:lpstr>Roboto</vt:lpstr>
      <vt:lpstr>Roboto Light</vt:lpstr>
      <vt:lpstr>Roboto Medium</vt:lpstr>
      <vt:lpstr>Roboto Regular</vt:lpstr>
      <vt:lpstr>Wingdings</vt:lpstr>
      <vt:lpstr>djp_theme</vt:lpstr>
      <vt:lpstr>Modern városok a digitális jólét felé</vt:lpstr>
      <vt:lpstr>Intelligens települések korában</vt:lpstr>
      <vt:lpstr>A Civitas Sapiens  Okos Város Tudásközpont válaszai</vt:lpstr>
      <vt:lpstr>Okos város képzések</vt:lpstr>
      <vt:lpstr>Posztgraduális képzés – Digitális Térségfejlesztési szakember</vt:lpstr>
      <vt:lpstr>Tematika</vt:lpstr>
      <vt:lpstr>Webináriumi képzés – Digitális Térségfejlesztési referens</vt:lpstr>
      <vt:lpstr>Okos Város Piactér </vt:lpstr>
      <vt:lpstr>Belépés az Okos Város Piactérre </vt:lpstr>
      <vt:lpstr>Az Piactér illeszkedése a kapcsolódó hazai kormányzati kezdeményezésekhez</vt:lpstr>
      <vt:lpstr>Okos város részvételi kutatás</vt:lpstr>
      <vt:lpstr>Okos város részvételi kutatás</vt:lpstr>
      <vt:lpstr> A megalapozó tanulmány eszközrendszere I.</vt:lpstr>
      <vt:lpstr> A megalapozó tanulmány eszközrendszere II.</vt:lpstr>
      <vt:lpstr> Helyszínek</vt:lpstr>
      <vt:lpstr>DJPlab a jövő innovációjáért </vt:lpstr>
      <vt:lpstr>DJPlab a jövő innovációjáért </vt:lpstr>
      <vt:lpstr>DJPlab a jövő innovációjáért </vt:lpstr>
      <vt:lpstr>Okos város projektek határon túli kiterjesztése</vt:lpstr>
      <vt:lpstr>Kezdeményezéseink</vt:lpstr>
      <vt:lpstr>Köszönjük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városok a digitális jólét felé</dc:title>
  <dc:creator>Pócsi Bettina</dc:creator>
  <cp:lastModifiedBy>Pócsi Bettina</cp:lastModifiedBy>
  <cp:revision>14</cp:revision>
  <dcterms:created xsi:type="dcterms:W3CDTF">2020-09-22T11:44:05Z</dcterms:created>
  <dcterms:modified xsi:type="dcterms:W3CDTF">2020-09-22T13:28:08Z</dcterms:modified>
</cp:coreProperties>
</file>